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301" r:id="rId3"/>
    <p:sldId id="302" r:id="rId4"/>
    <p:sldId id="303" r:id="rId5"/>
    <p:sldId id="304" r:id="rId6"/>
    <p:sldId id="305" r:id="rId7"/>
    <p:sldId id="306" r:id="rId8"/>
    <p:sldId id="307" r:id="rId9"/>
    <p:sldId id="308" r:id="rId10"/>
    <p:sldId id="309" r:id="rId11"/>
    <p:sldId id="285" r:id="rId12"/>
    <p:sldId id="264" r:id="rId13"/>
    <p:sldId id="288" r:id="rId14"/>
    <p:sldId id="289" r:id="rId15"/>
    <p:sldId id="290" r:id="rId16"/>
    <p:sldId id="291" r:id="rId17"/>
    <p:sldId id="293" r:id="rId18"/>
    <p:sldId id="265" r:id="rId19"/>
    <p:sldId id="266" r:id="rId20"/>
    <p:sldId id="267" r:id="rId21"/>
    <p:sldId id="268" r:id="rId22"/>
    <p:sldId id="312" r:id="rId23"/>
    <p:sldId id="269" r:id="rId24"/>
    <p:sldId id="270" r:id="rId25"/>
    <p:sldId id="279" r:id="rId26"/>
    <p:sldId id="280" r:id="rId27"/>
    <p:sldId id="284" r:id="rId28"/>
    <p:sldId id="283" r:id="rId29"/>
    <p:sldId id="274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9" autoAdjust="0"/>
    <p:restoredTop sz="94551" autoAdjust="0"/>
  </p:normalViewPr>
  <p:slideViewPr>
    <p:cSldViewPr>
      <p:cViewPr varScale="1">
        <p:scale>
          <a:sx n="101" d="100"/>
          <a:sy n="101" d="100"/>
        </p:scale>
        <p:origin x="1424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16C14-0B41-4B3E-803D-B2AFDC994D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18D08F-8539-4FE5-9D81-FD31D40AA6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72100A-725F-443F-93E0-C0D94EBBE3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B95D0E-43B8-43C8-91CB-E536748EE4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F8A103-D04A-4971-ACB4-B9B26EE81C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298476-501F-488A-828B-39AAF199DC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A3B11-46C7-48F6-95AF-CD34A240FE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9D3C1F-ED2B-4FE5-848D-9091C5B66A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19D095-6217-4C6F-A431-DCBDF15D51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86B28C-6EB5-46D3-9033-6672DF7217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F0197A-7A12-4911-96AC-6733797F36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AFC85A7-C349-4675-B879-8D167D77B4F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Relationship Id="rId3" Type="http://schemas.openxmlformats.org/officeDocument/2006/relationships/slide" Target="slid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1584325" y="320675"/>
            <a:ext cx="67706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bg1"/>
                </a:solidFill>
                <a:latin typeface="Arial" charset="0"/>
              </a:rPr>
              <a:t>The 1920’s Age of INTOLERENCE </a:t>
            </a:r>
          </a:p>
        </p:txBody>
      </p:sp>
      <p:pic>
        <p:nvPicPr>
          <p:cNvPr id="33795" name="Picture 3" descr="kkk-capitol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079500"/>
            <a:ext cx="7239000" cy="5778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457200" y="1371600"/>
            <a:ext cx="847725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solidFill>
                  <a:schemeClr val="bg1"/>
                </a:solidFill>
              </a:rPr>
              <a:t>                                 1920</a:t>
            </a:r>
          </a:p>
          <a:p>
            <a:r>
              <a:rPr lang="en-US" sz="3600">
                <a:solidFill>
                  <a:schemeClr val="bg1"/>
                </a:solidFill>
              </a:rPr>
              <a:t>The 18</a:t>
            </a:r>
            <a:r>
              <a:rPr lang="en-US" sz="3600" baseline="30000">
                <a:solidFill>
                  <a:schemeClr val="bg1"/>
                </a:solidFill>
              </a:rPr>
              <a:t>th</a:t>
            </a:r>
            <a:r>
              <a:rPr lang="en-US" sz="3600">
                <a:solidFill>
                  <a:schemeClr val="bg1"/>
                </a:solidFill>
              </a:rPr>
              <a:t> Amendment is passed</a:t>
            </a:r>
          </a:p>
          <a:p>
            <a:r>
              <a:rPr lang="en-US" sz="3600">
                <a:solidFill>
                  <a:schemeClr val="bg1"/>
                </a:solidFill>
              </a:rPr>
              <a:t>“Prohibition” becomes the law of the land.</a:t>
            </a:r>
          </a:p>
          <a:p>
            <a:r>
              <a:rPr lang="en-US" sz="3600">
                <a:solidFill>
                  <a:schemeClr val="bg1"/>
                </a:solidFill>
              </a:rPr>
              <a:t>The sale, possession, or manufacturing of</a:t>
            </a:r>
          </a:p>
          <a:p>
            <a:r>
              <a:rPr lang="en-US" sz="3600">
                <a:solidFill>
                  <a:schemeClr val="bg1"/>
                </a:solidFill>
              </a:rPr>
              <a:t>alcohol is made illegal. (Volstead Act)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685800" y="0"/>
            <a:ext cx="822801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bg1"/>
                </a:solidFill>
                <a:latin typeface="Arial" charset="0"/>
              </a:rPr>
              <a:t>Following WWI, the US economy</a:t>
            </a:r>
          </a:p>
          <a:p>
            <a:r>
              <a:rPr lang="en-US" sz="3200">
                <a:solidFill>
                  <a:schemeClr val="bg1"/>
                </a:solidFill>
                <a:latin typeface="Arial" charset="0"/>
              </a:rPr>
              <a:t> was hit by both a recession and inflation.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381000" y="1524000"/>
            <a:ext cx="732948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bg1"/>
                </a:solidFill>
                <a:latin typeface="Arial" charset="0"/>
              </a:rPr>
              <a:t>Labor unrest began to spread across</a:t>
            </a:r>
          </a:p>
          <a:p>
            <a:r>
              <a:rPr lang="en-US" sz="3200">
                <a:solidFill>
                  <a:schemeClr val="bg1"/>
                </a:solidFill>
                <a:latin typeface="Arial" charset="0"/>
              </a:rPr>
              <a:t> the country.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687388" y="2743200"/>
            <a:ext cx="84566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bg1"/>
                </a:solidFill>
                <a:latin typeface="Arial" charset="0"/>
              </a:rPr>
              <a:t>In 1919, a </a:t>
            </a:r>
            <a:r>
              <a:rPr lang="en-US" sz="3200" u="sng">
                <a:solidFill>
                  <a:schemeClr val="bg1"/>
                </a:solidFill>
                <a:latin typeface="Arial" charset="0"/>
              </a:rPr>
              <a:t>general strike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 shut down Seattle.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685800" y="3505200"/>
            <a:ext cx="63150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bg1"/>
                </a:solidFill>
                <a:latin typeface="Arial" charset="0"/>
              </a:rPr>
              <a:t>Also in 1919, the Boston Police </a:t>
            </a:r>
          </a:p>
          <a:p>
            <a:r>
              <a:rPr lang="en-US" sz="3200">
                <a:solidFill>
                  <a:schemeClr val="bg1"/>
                </a:solidFill>
                <a:latin typeface="Arial" charset="0"/>
              </a:rPr>
              <a:t>force went on strike.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0" y="4724400"/>
            <a:ext cx="8074025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bg1"/>
                </a:solidFill>
                <a:latin typeface="Arial" charset="0"/>
              </a:rPr>
              <a:t>The “Red Scare” – Many Americans</a:t>
            </a:r>
          </a:p>
          <a:p>
            <a:r>
              <a:rPr lang="en-US" sz="3200">
                <a:solidFill>
                  <a:schemeClr val="bg1"/>
                </a:solidFill>
                <a:latin typeface="Arial" charset="0"/>
              </a:rPr>
              <a:t> associated these strikes with the arrival </a:t>
            </a:r>
          </a:p>
          <a:p>
            <a:r>
              <a:rPr lang="en-US" sz="3200">
                <a:solidFill>
                  <a:schemeClr val="bg1"/>
                </a:solidFill>
                <a:latin typeface="Arial" charset="0"/>
              </a:rPr>
              <a:t>of New Immigrants from Eastern Europe </a:t>
            </a:r>
          </a:p>
          <a:p>
            <a:r>
              <a:rPr lang="en-US" sz="3200">
                <a:solidFill>
                  <a:schemeClr val="bg1"/>
                </a:solidFill>
                <a:latin typeface="Arial" charset="0"/>
              </a:rPr>
              <a:t>and the Russian Revolution.</a:t>
            </a:r>
          </a:p>
        </p:txBody>
      </p:sp>
      <p:sp>
        <p:nvSpPr>
          <p:cNvPr id="32776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9600" y="3429000"/>
            <a:ext cx="6477000" cy="1295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1" grpId="0"/>
      <p:bldP spid="32772" grpId="0"/>
      <p:bldP spid="32773" grpId="0"/>
      <p:bldP spid="3277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palm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685800"/>
            <a:ext cx="3651250" cy="4495800"/>
          </a:xfrm>
          <a:prstGeom prst="rect">
            <a:avLst/>
          </a:prstGeom>
          <a:noFill/>
        </p:spPr>
      </p:pic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974725" y="5429250"/>
            <a:ext cx="349091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bg1"/>
                </a:solidFill>
              </a:rPr>
              <a:t>Attorney General</a:t>
            </a:r>
          </a:p>
          <a:p>
            <a:r>
              <a:rPr lang="en-US" sz="3200">
                <a:solidFill>
                  <a:schemeClr val="bg1"/>
                </a:solidFill>
              </a:rPr>
              <a:t>A. Mitchell Palmer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5029200" y="533400"/>
            <a:ext cx="332263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bg1"/>
                </a:solidFill>
              </a:rPr>
              <a:t>The Palmer Raids</a:t>
            </a:r>
          </a:p>
          <a:p>
            <a:r>
              <a:rPr lang="en-US" sz="3200">
                <a:solidFill>
                  <a:schemeClr val="bg1"/>
                </a:solidFill>
              </a:rPr>
              <a:t>     1919-1920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648200" y="1905000"/>
            <a:ext cx="4275138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Over 4,000 suspected</a:t>
            </a:r>
          </a:p>
          <a:p>
            <a:r>
              <a:rPr lang="en-US" sz="2800">
                <a:solidFill>
                  <a:schemeClr val="bg1"/>
                </a:solidFill>
              </a:rPr>
              <a:t> communists</a:t>
            </a:r>
          </a:p>
          <a:p>
            <a:r>
              <a:rPr lang="en-US" sz="2800">
                <a:solidFill>
                  <a:schemeClr val="bg1"/>
                </a:solidFill>
              </a:rPr>
              <a:t> and political radicals are </a:t>
            </a:r>
          </a:p>
          <a:p>
            <a:r>
              <a:rPr lang="en-US" sz="2800">
                <a:solidFill>
                  <a:schemeClr val="bg1"/>
                </a:solidFill>
              </a:rPr>
              <a:t>rounded up and arrested  </a:t>
            </a:r>
          </a:p>
          <a:p>
            <a:r>
              <a:rPr lang="en-US" sz="2800">
                <a:solidFill>
                  <a:schemeClr val="bg1"/>
                </a:solidFill>
              </a:rPr>
              <a:t>w/o warrants. </a:t>
            </a:r>
          </a:p>
          <a:p>
            <a:r>
              <a:rPr lang="en-US" sz="2800">
                <a:solidFill>
                  <a:schemeClr val="bg1"/>
                </a:solidFill>
              </a:rPr>
              <a:t>The immigrants </a:t>
            </a:r>
          </a:p>
          <a:p>
            <a:r>
              <a:rPr lang="en-US" sz="2800">
                <a:solidFill>
                  <a:schemeClr val="bg1"/>
                </a:solidFill>
              </a:rPr>
              <a:t>Among them are deported </a:t>
            </a:r>
          </a:p>
          <a:p>
            <a:r>
              <a:rPr lang="en-US" sz="2800">
                <a:solidFill>
                  <a:schemeClr val="bg1"/>
                </a:solidFill>
              </a:rPr>
              <a:t>w/o trials.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red sca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7213" y="304800"/>
            <a:ext cx="5757862" cy="655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statu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304800"/>
            <a:ext cx="5953125" cy="678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838200" y="304800"/>
            <a:ext cx="7310438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en-US" sz="3200">
                <a:solidFill>
                  <a:schemeClr val="bg1"/>
                </a:solidFill>
                <a:latin typeface="Arial" charset="0"/>
              </a:rPr>
              <a:t>The “Palmer Raids”- As a result </a:t>
            </a:r>
          </a:p>
          <a:p>
            <a:pPr marL="342900" indent="-342900"/>
            <a:r>
              <a:rPr lang="en-US" sz="3200">
                <a:solidFill>
                  <a:schemeClr val="bg1"/>
                </a:solidFill>
                <a:latin typeface="Arial" charset="0"/>
              </a:rPr>
              <a:t>of the “Red Scare” Attorney  General</a:t>
            </a:r>
          </a:p>
          <a:p>
            <a:pPr marL="342900" indent="-342900">
              <a:buFontTx/>
              <a:buAutoNum type="alphaUcPeriod"/>
            </a:pPr>
            <a:r>
              <a:rPr lang="en-US" sz="3200">
                <a:solidFill>
                  <a:schemeClr val="bg1"/>
                </a:solidFill>
                <a:latin typeface="Arial" charset="0"/>
              </a:rPr>
              <a:t>Mitchell Palmer began a series</a:t>
            </a:r>
          </a:p>
          <a:p>
            <a:pPr marL="342900" indent="-342900"/>
            <a:r>
              <a:rPr lang="en-US" sz="3200">
                <a:solidFill>
                  <a:schemeClr val="bg1"/>
                </a:solidFill>
                <a:latin typeface="Arial" charset="0"/>
              </a:rPr>
              <a:t>of raids against suspected </a:t>
            </a:r>
          </a:p>
          <a:p>
            <a:pPr marL="342900" indent="-342900"/>
            <a:r>
              <a:rPr lang="en-US" sz="3200">
                <a:solidFill>
                  <a:schemeClr val="bg1"/>
                </a:solidFill>
                <a:latin typeface="Arial" charset="0"/>
              </a:rPr>
              <a:t>radical immigrants.</a:t>
            </a:r>
          </a:p>
        </p:txBody>
      </p:sp>
      <p:pic>
        <p:nvPicPr>
          <p:cNvPr id="37891" name="Picture 3" descr="palm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34050" y="2667000"/>
            <a:ext cx="3403600" cy="4191000"/>
          </a:xfrm>
          <a:prstGeom prst="rect">
            <a:avLst/>
          </a:prstGeom>
          <a:noFill/>
        </p:spPr>
      </p:pic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0" y="3276600"/>
            <a:ext cx="5729288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bg1"/>
                </a:solidFill>
                <a:latin typeface="Arial" charset="0"/>
              </a:rPr>
              <a:t>Thousands of Immigrants</a:t>
            </a:r>
          </a:p>
          <a:p>
            <a:r>
              <a:rPr lang="en-US" sz="3200">
                <a:solidFill>
                  <a:schemeClr val="bg1"/>
                </a:solidFill>
                <a:latin typeface="Arial" charset="0"/>
              </a:rPr>
              <a:t> were jailed and</a:t>
            </a:r>
          </a:p>
          <a:p>
            <a:r>
              <a:rPr lang="en-US" sz="3200">
                <a:solidFill>
                  <a:schemeClr val="bg1"/>
                </a:solidFill>
                <a:latin typeface="Arial" charset="0"/>
              </a:rPr>
              <a:t> some deported without trial.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371600" y="381000"/>
            <a:ext cx="6400800" cy="558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>
                <a:solidFill>
                  <a:schemeClr val="bg1"/>
                </a:solidFill>
                <a:latin typeface="Arial" charset="0"/>
              </a:rPr>
              <a:t>In 1921 The Emergency Quota Act was passed slashing immigration particularly from southern and eastern Europe. </a:t>
            </a:r>
          </a:p>
          <a:p>
            <a:r>
              <a:rPr lang="en-US" sz="3600">
                <a:solidFill>
                  <a:schemeClr val="bg1"/>
                </a:solidFill>
                <a:latin typeface="Arial" charset="0"/>
              </a:rPr>
              <a:t> (Harding 1921)</a:t>
            </a:r>
          </a:p>
          <a:p>
            <a:r>
              <a:rPr lang="en-US" sz="3600">
                <a:solidFill>
                  <a:schemeClr val="bg1"/>
                </a:solidFill>
                <a:latin typeface="Arial" charset="0"/>
              </a:rPr>
              <a:t>FBI and other police agencies were committed to reducing immigrants and “Reds.”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4" name="Picture 4" descr="Boston_Police_Strik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0350" y="609600"/>
            <a:ext cx="8883650" cy="4994275"/>
          </a:xfrm>
          <a:prstGeom prst="rect">
            <a:avLst/>
          </a:prstGeom>
          <a:noFill/>
        </p:spPr>
      </p:pic>
      <p:sp>
        <p:nvSpPr>
          <p:cNvPr id="40966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04800" y="381000"/>
            <a:ext cx="8839200" cy="6248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sacc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685800"/>
            <a:ext cx="5943600" cy="4457700"/>
          </a:xfrm>
          <a:prstGeom prst="rect">
            <a:avLst/>
          </a:prstGeom>
          <a:noFill/>
        </p:spPr>
      </p:pic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346325" y="5276850"/>
            <a:ext cx="49482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bg1"/>
                </a:solidFill>
              </a:rPr>
              <a:t>The Sacco &amp; Vanzetti Trial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898525" y="628650"/>
            <a:ext cx="68199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bg1"/>
                </a:solidFill>
              </a:rPr>
              <a:t>Two Italian anarchists are arrested </a:t>
            </a:r>
          </a:p>
          <a:p>
            <a:r>
              <a:rPr lang="en-US" sz="3200">
                <a:solidFill>
                  <a:schemeClr val="bg1"/>
                </a:solidFill>
              </a:rPr>
              <a:t>and convicted of robbery and murder.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64646" y="2307620"/>
            <a:ext cx="887935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The trial judge is openly </a:t>
            </a:r>
            <a:r>
              <a:rPr lang="en-US" sz="3200" dirty="0" smtClean="0">
                <a:solidFill>
                  <a:schemeClr val="bg1"/>
                </a:solidFill>
              </a:rPr>
              <a:t>biased </a:t>
            </a:r>
            <a:r>
              <a:rPr lang="en-US" sz="3200" dirty="0">
                <a:solidFill>
                  <a:schemeClr val="bg1"/>
                </a:solidFill>
              </a:rPr>
              <a:t>against them, and</a:t>
            </a:r>
          </a:p>
          <a:p>
            <a:r>
              <a:rPr lang="en-US" sz="3200" dirty="0">
                <a:solidFill>
                  <a:schemeClr val="bg1"/>
                </a:solidFill>
              </a:rPr>
              <a:t>some people feel they were convicted for their</a:t>
            </a:r>
          </a:p>
          <a:p>
            <a:r>
              <a:rPr lang="en-US" sz="3200" dirty="0">
                <a:solidFill>
                  <a:schemeClr val="bg1"/>
                </a:solidFill>
              </a:rPr>
              <a:t> political views.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669925" y="4514850"/>
            <a:ext cx="74295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During six years of appeals ,</a:t>
            </a:r>
          </a:p>
          <a:p>
            <a:r>
              <a:rPr lang="en-US" sz="3200" dirty="0">
                <a:solidFill>
                  <a:schemeClr val="bg1"/>
                </a:solidFill>
              </a:rPr>
              <a:t> the men become world famous.  After all </a:t>
            </a:r>
          </a:p>
          <a:p>
            <a:r>
              <a:rPr lang="en-US" sz="3200" dirty="0">
                <a:solidFill>
                  <a:schemeClr val="bg1"/>
                </a:solidFill>
              </a:rPr>
              <a:t>appeals fail, they are executed in 1927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autoUpdateAnimBg="0"/>
      <p:bldP spid="1331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``</a:t>
            </a: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762000" y="1676400"/>
            <a:ext cx="73088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solidFill>
                  <a:schemeClr val="bg1"/>
                </a:solidFill>
              </a:rPr>
              <a:t>The concerns of “Big Business”</a:t>
            </a:r>
          </a:p>
          <a:p>
            <a:r>
              <a:rPr lang="en-US" sz="3600">
                <a:solidFill>
                  <a:schemeClr val="bg1"/>
                </a:solidFill>
              </a:rPr>
              <a:t>are always favored over those of the </a:t>
            </a:r>
          </a:p>
          <a:p>
            <a:r>
              <a:rPr lang="en-US" sz="3600">
                <a:solidFill>
                  <a:schemeClr val="bg1"/>
                </a:solidFill>
              </a:rPr>
              <a:t>workers.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kkk-capitol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533400"/>
            <a:ext cx="6096000" cy="4868863"/>
          </a:xfrm>
          <a:prstGeom prst="rect">
            <a:avLst/>
          </a:prstGeom>
          <a:noFill/>
        </p:spPr>
      </p:pic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295400" y="5638800"/>
            <a:ext cx="70691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bg1"/>
                </a:solidFill>
              </a:rPr>
              <a:t>The Re-emergence of the Ku Klux Klan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09600" y="381000"/>
            <a:ext cx="8061325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bg1"/>
                </a:solidFill>
              </a:rPr>
              <a:t>Following Reconstruction, </a:t>
            </a:r>
          </a:p>
          <a:p>
            <a:r>
              <a:rPr lang="en-US" sz="3200">
                <a:solidFill>
                  <a:schemeClr val="bg1"/>
                </a:solidFill>
              </a:rPr>
              <a:t>the Ku Klux Klan had almost ceased to exist. </a:t>
            </a:r>
          </a:p>
          <a:p>
            <a:endParaRPr lang="en-US" sz="3200">
              <a:solidFill>
                <a:schemeClr val="bg1"/>
              </a:solidFill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0" y="1905000"/>
            <a:ext cx="8942388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0">
                <a:solidFill>
                  <a:schemeClr val="bg1"/>
                </a:solidFill>
              </a:rPr>
              <a:t>  </a:t>
            </a:r>
            <a:r>
              <a:rPr lang="en-US" sz="3200">
                <a:solidFill>
                  <a:schemeClr val="bg1"/>
                </a:solidFill>
              </a:rPr>
              <a:t>But in the early 1920’s, the Klan re-emerged and </a:t>
            </a:r>
          </a:p>
          <a:p>
            <a:r>
              <a:rPr lang="en-US" sz="3200">
                <a:solidFill>
                  <a:schemeClr val="bg1"/>
                </a:solidFill>
              </a:rPr>
              <a:t>  began to gain members even in some northern</a:t>
            </a:r>
          </a:p>
          <a:p>
            <a:r>
              <a:rPr lang="en-US" sz="3200">
                <a:solidFill>
                  <a:schemeClr val="bg1"/>
                </a:solidFill>
              </a:rPr>
              <a:t> cities.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914400" y="3429000"/>
            <a:ext cx="630078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bg1"/>
                </a:solidFill>
              </a:rPr>
              <a:t>By 1924 the Klan boasted of almost</a:t>
            </a:r>
          </a:p>
          <a:p>
            <a:r>
              <a:rPr lang="en-US" sz="3200">
                <a:solidFill>
                  <a:schemeClr val="bg1"/>
                </a:solidFill>
              </a:rPr>
              <a:t> 5 million members.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04800" y="4876800"/>
            <a:ext cx="7316788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bg1"/>
                </a:solidFill>
              </a:rPr>
              <a:t>The new Klan preached hatred against </a:t>
            </a:r>
          </a:p>
          <a:p>
            <a:r>
              <a:rPr lang="en-US" sz="3200">
                <a:solidFill>
                  <a:schemeClr val="bg1"/>
                </a:solidFill>
              </a:rPr>
              <a:t>not only blacks, but Jews, Catholics, and </a:t>
            </a:r>
          </a:p>
          <a:p>
            <a:r>
              <a:rPr lang="en-US" sz="3200">
                <a:solidFill>
                  <a:schemeClr val="bg1"/>
                </a:solidFill>
              </a:rPr>
              <a:t>foreigners, as well.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3" grpId="0" autoUpdateAnimBg="0"/>
      <p:bldP spid="15364" grpId="0" autoUpdateAnimBg="0"/>
      <p:bldP spid="15365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Warren G Harding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0" y="1600200"/>
            <a:ext cx="5410200" cy="5257800"/>
          </a:xfrm>
        </p:spPr>
        <p:txBody>
          <a:bodyPr/>
          <a:lstStyle/>
          <a:p>
            <a:r>
              <a:rPr lang="en-US" sz="3200" dirty="0">
                <a:solidFill>
                  <a:schemeClr val="bg1"/>
                </a:solidFill>
              </a:rPr>
              <a:t>Warren </a:t>
            </a:r>
            <a:r>
              <a:rPr lang="en-US" sz="3200" dirty="0" smtClean="0">
                <a:solidFill>
                  <a:schemeClr val="bg1"/>
                </a:solidFill>
              </a:rPr>
              <a:t>G. Harding- 29th </a:t>
            </a:r>
            <a:r>
              <a:rPr lang="en-US" sz="3200" dirty="0" err="1" smtClean="0">
                <a:solidFill>
                  <a:schemeClr val="bg1"/>
                </a:solidFill>
              </a:rPr>
              <a:t>Pres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of </a:t>
            </a:r>
            <a:r>
              <a:rPr lang="en-US" sz="3200" dirty="0" smtClean="0">
                <a:solidFill>
                  <a:schemeClr val="bg1"/>
                </a:solidFill>
              </a:rPr>
              <a:t>US </a:t>
            </a:r>
            <a:r>
              <a:rPr lang="en-US" sz="3200" dirty="0">
                <a:solidFill>
                  <a:schemeClr val="bg1"/>
                </a:solidFill>
              </a:rPr>
              <a:t>(1921–1923). </a:t>
            </a:r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promised </a:t>
            </a:r>
            <a:r>
              <a:rPr lang="en-US" sz="3200" dirty="0">
                <a:solidFill>
                  <a:schemeClr val="bg1"/>
                </a:solidFill>
              </a:rPr>
              <a:t>a return </a:t>
            </a:r>
            <a:r>
              <a:rPr lang="en-US" sz="3200" dirty="0" smtClean="0">
                <a:solidFill>
                  <a:schemeClr val="bg1"/>
                </a:solidFill>
              </a:rPr>
              <a:t>"normalcy“</a:t>
            </a:r>
          </a:p>
          <a:p>
            <a:r>
              <a:rPr lang="en-US" sz="3200" dirty="0">
                <a:solidFill>
                  <a:schemeClr val="bg1"/>
                </a:solidFill>
              </a:rPr>
              <a:t>rewarded friends and political </a:t>
            </a:r>
            <a:r>
              <a:rPr lang="en-US" sz="3200" dirty="0" smtClean="0">
                <a:solidFill>
                  <a:schemeClr val="bg1"/>
                </a:solidFill>
              </a:rPr>
              <a:t>contributors with powerful positions, Ohio Gang</a:t>
            </a:r>
          </a:p>
          <a:p>
            <a:r>
              <a:rPr lang="en-US" sz="3200" dirty="0">
                <a:solidFill>
                  <a:schemeClr val="bg1"/>
                </a:solidFill>
              </a:rPr>
              <a:t>most notorious scandal was the Teapot Dome affair</a:t>
            </a: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981200"/>
            <a:ext cx="3810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35231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im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4800"/>
            <a:ext cx="3875088" cy="5943600"/>
          </a:xfrm>
          <a:prstGeom prst="rect">
            <a:avLst/>
          </a:prstGeom>
          <a:noFill/>
        </p:spPr>
      </p:pic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4191000" y="1905000"/>
            <a:ext cx="47101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bg1"/>
                </a:solidFill>
              </a:rPr>
              <a:t>1924 National Origins Act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4419600" y="2514600"/>
            <a:ext cx="4237038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Immigration is slashed,</a:t>
            </a:r>
          </a:p>
          <a:p>
            <a:r>
              <a:rPr lang="en-US" sz="3200" dirty="0">
                <a:solidFill>
                  <a:schemeClr val="bg1"/>
                </a:solidFill>
              </a:rPr>
              <a:t>particularly from</a:t>
            </a:r>
          </a:p>
          <a:p>
            <a:r>
              <a:rPr lang="en-US" sz="3200" dirty="0">
                <a:solidFill>
                  <a:schemeClr val="bg1"/>
                </a:solidFill>
              </a:rPr>
              <a:t> southern and </a:t>
            </a:r>
          </a:p>
          <a:p>
            <a:r>
              <a:rPr lang="en-US" sz="3200" dirty="0">
                <a:solidFill>
                  <a:schemeClr val="bg1"/>
                </a:solidFill>
              </a:rPr>
              <a:t>Eastern Europe.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4572000" y="4724400"/>
            <a:ext cx="408781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bg1"/>
                </a:solidFill>
              </a:rPr>
              <a:t>Asian immigration is </a:t>
            </a:r>
          </a:p>
          <a:p>
            <a:r>
              <a:rPr lang="en-US" sz="3200">
                <a:solidFill>
                  <a:schemeClr val="bg1"/>
                </a:solidFill>
              </a:rPr>
              <a:t>completely eliminated.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4191000" y="5911850"/>
            <a:ext cx="464978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The 1920’s gets the nickname</a:t>
            </a:r>
          </a:p>
          <a:p>
            <a:r>
              <a:rPr lang="en-US" sz="2800">
                <a:solidFill>
                  <a:schemeClr val="bg1"/>
                </a:solidFill>
              </a:rPr>
              <a:t>The “Age of Intolerence.”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4479925" y="142875"/>
            <a:ext cx="4767263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1921 Emergency Quota Act-</a:t>
            </a:r>
          </a:p>
          <a:p>
            <a:r>
              <a:rPr lang="en-US" sz="2800">
                <a:solidFill>
                  <a:schemeClr val="bg1"/>
                </a:solidFill>
              </a:rPr>
              <a:t>reduces immigration numbers</a:t>
            </a:r>
          </a:p>
          <a:p>
            <a:r>
              <a:rPr lang="en-US" sz="2800">
                <a:solidFill>
                  <a:schemeClr val="bg1"/>
                </a:solidFill>
              </a:rPr>
              <a:t>to 3% of 1910 levels.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utoUpdateAnimBg="0"/>
      <p:bldP spid="16388" grpId="0" autoUpdateAnimBg="0"/>
      <p:bldP spid="16389" grpId="0" autoUpdateAnimBg="0"/>
      <p:bldP spid="16390" grpId="0" autoUpdateAnimBg="0"/>
      <p:bldP spid="16391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oolid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533400"/>
            <a:ext cx="4478338" cy="5114925"/>
          </a:xfrm>
          <a:prstGeom prst="rect">
            <a:avLst/>
          </a:prstGeom>
          <a:noFill/>
        </p:spPr>
      </p:pic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5851525" y="933450"/>
            <a:ext cx="297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bg1"/>
                </a:solidFill>
              </a:rPr>
              <a:t>Calvin Coolidge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6019800" y="1981200"/>
            <a:ext cx="19446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bg1"/>
                </a:solidFill>
              </a:rPr>
              <a:t>1923-1928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5243513" y="2895600"/>
            <a:ext cx="390048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bg1"/>
                </a:solidFill>
              </a:rPr>
              <a:t>“ The business of</a:t>
            </a:r>
          </a:p>
          <a:p>
            <a:r>
              <a:rPr lang="en-US" sz="3200">
                <a:solidFill>
                  <a:schemeClr val="bg1"/>
                </a:solidFill>
              </a:rPr>
              <a:t>America is business.”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5943600" y="5083175"/>
            <a:ext cx="22939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bg1"/>
                </a:solidFill>
              </a:rPr>
              <a:t>“Silent Cal”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5181600" y="4343400"/>
            <a:ext cx="36369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bg1"/>
                </a:solidFill>
              </a:rPr>
              <a:t>Stock Market boom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utoUpdateAnimBg="0"/>
      <p:bldP spid="17412" grpId="0" autoUpdateAnimBg="0"/>
      <p:bldP spid="17413" grpId="0" autoUpdateAnimBg="0"/>
      <p:bldP spid="17414" grpId="0" autoUpdateAnimBg="0"/>
      <p:bldP spid="17415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066800"/>
            <a:ext cx="6122988" cy="4592638"/>
          </a:xfrm>
          <a:prstGeom prst="rect">
            <a:avLst/>
          </a:prstGeom>
          <a:noFill/>
        </p:spPr>
      </p:pic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2133600" y="5867400"/>
            <a:ext cx="5784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solidFill>
                  <a:schemeClr val="bg1"/>
                </a:solidFill>
              </a:rPr>
              <a:t>Republican Herbert Hoover 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3260725" y="196850"/>
            <a:ext cx="3625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solidFill>
                  <a:schemeClr val="bg1"/>
                </a:solidFill>
              </a:rPr>
              <a:t>1928 ELECTION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762000"/>
            <a:ext cx="6503988" cy="4878388"/>
          </a:xfrm>
          <a:prstGeom prst="rect">
            <a:avLst/>
          </a:prstGeom>
          <a:noFill/>
        </p:spPr>
      </p:pic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2133600" y="5791200"/>
            <a:ext cx="4391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solidFill>
                  <a:schemeClr val="bg1"/>
                </a:solidFill>
              </a:rPr>
              <a:t>Democrat Al Smith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809" name="Group 65"/>
          <p:cNvGraphicFramePr>
            <a:graphicFrameLocks noGrp="1"/>
          </p:cNvGraphicFramePr>
          <p:nvPr/>
        </p:nvGraphicFramePr>
        <p:xfrm>
          <a:off x="1600200" y="152400"/>
          <a:ext cx="7086600" cy="8412480"/>
        </p:xfrm>
        <a:graphic>
          <a:graphicData uri="http://schemas.openxmlformats.org/drawingml/2006/table">
            <a:tbl>
              <a:tblPr/>
              <a:tblGrid>
                <a:gridCol w="3543300"/>
                <a:gridCol w="3543300"/>
              </a:tblGrid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Hoover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Smith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WASP / self-made millionaire. “Rugged Individualism.”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Catholic, born to poor, immigrant parents.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Rural, small town background.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Born in New York City.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Supported Prohibition, called it the, “Noble Experiment.”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Supported repealing Prohibition.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  “Dry”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  “Wet”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6413" y="379413"/>
            <a:ext cx="8129587" cy="609758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457200" y="917575"/>
            <a:ext cx="827405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solidFill>
                  <a:schemeClr val="bg1"/>
                </a:solidFill>
              </a:rPr>
              <a:t>Hoover wins by a landslide and promises,</a:t>
            </a:r>
          </a:p>
          <a:p>
            <a:endParaRPr lang="en-US" sz="3600">
              <a:solidFill>
                <a:schemeClr val="bg1"/>
              </a:solidFill>
            </a:endParaRPr>
          </a:p>
          <a:p>
            <a:r>
              <a:rPr lang="en-US" sz="3600">
                <a:solidFill>
                  <a:schemeClr val="bg1"/>
                </a:solidFill>
              </a:rPr>
              <a:t>         “ A chicken in every pot, </a:t>
            </a:r>
          </a:p>
          <a:p>
            <a:r>
              <a:rPr lang="en-US" sz="3600">
                <a:solidFill>
                  <a:schemeClr val="bg1"/>
                </a:solidFill>
              </a:rPr>
              <a:t>        and two cars in every garage.”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533400" y="914400"/>
            <a:ext cx="28257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bg1"/>
                </a:solidFill>
              </a:rPr>
              <a:t>           The</a:t>
            </a:r>
          </a:p>
          <a:p>
            <a:r>
              <a:rPr lang="en-US" sz="3200">
                <a:solidFill>
                  <a:schemeClr val="bg1"/>
                </a:solidFill>
              </a:rPr>
              <a:t>“Square Deal.”</a:t>
            </a:r>
          </a:p>
        </p:txBody>
      </p:sp>
      <p:pic>
        <p:nvPicPr>
          <p:cNvPr id="56323" name="Picture 3" descr="trportrai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91088" y="609600"/>
            <a:ext cx="4252912" cy="5529263"/>
          </a:xfrm>
          <a:prstGeom prst="rect">
            <a:avLst/>
          </a:prstGeom>
          <a:noFill/>
        </p:spPr>
      </p:pic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304800" y="2362200"/>
            <a:ext cx="412115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solidFill>
                  <a:schemeClr val="bg1"/>
                </a:solidFill>
              </a:rPr>
              <a:t>Pres. Roosevelt</a:t>
            </a:r>
          </a:p>
          <a:p>
            <a:r>
              <a:rPr lang="en-US" sz="3600">
                <a:solidFill>
                  <a:schemeClr val="bg1"/>
                </a:solidFill>
              </a:rPr>
              <a:t>offers both</a:t>
            </a:r>
          </a:p>
          <a:p>
            <a:r>
              <a:rPr lang="en-US" sz="3600">
                <a:solidFill>
                  <a:schemeClr val="bg1"/>
                </a:solidFill>
              </a:rPr>
              <a:t>business &amp; labor</a:t>
            </a:r>
          </a:p>
          <a:p>
            <a:r>
              <a:rPr lang="en-US" sz="3600">
                <a:solidFill>
                  <a:schemeClr val="bg1"/>
                </a:solidFill>
              </a:rPr>
              <a:t>equal consideration.</a:t>
            </a:r>
          </a:p>
          <a:p>
            <a:endParaRPr lang="en-US" sz="3600">
              <a:solidFill>
                <a:schemeClr val="bg1"/>
              </a:solidFill>
            </a:endParaRPr>
          </a:p>
          <a:p>
            <a:r>
              <a:rPr lang="en-US" sz="3600">
                <a:solidFill>
                  <a:schemeClr val="bg1"/>
                </a:solidFill>
              </a:rPr>
              <a:t>Pres. 1901-1909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8455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solidFill>
                  <a:schemeClr val="bg1"/>
                </a:solidFill>
              </a:rPr>
              <a:t>African-Americans find many</a:t>
            </a:r>
          </a:p>
          <a:p>
            <a:r>
              <a:rPr lang="en-US" sz="3600">
                <a:solidFill>
                  <a:schemeClr val="bg1"/>
                </a:solidFill>
              </a:rPr>
              <a:t>“Progressive” reforms are not helping them.</a:t>
            </a:r>
          </a:p>
        </p:txBody>
      </p:sp>
      <p:pic>
        <p:nvPicPr>
          <p:cNvPr id="57347" name="Picture 3" descr="sh"/>
          <p:cNvPicPr>
            <a:picLocks noChangeAspect="1" noChangeArrowheads="1"/>
          </p:cNvPicPr>
          <p:nvPr/>
        </p:nvPicPr>
        <p:blipFill>
          <a:blip r:embed="rId2" cstate="print"/>
          <a:srcRect b="11446"/>
          <a:stretch>
            <a:fillRect/>
          </a:stretch>
        </p:blipFill>
        <p:spPr bwMode="auto">
          <a:xfrm>
            <a:off x="457200" y="1625600"/>
            <a:ext cx="8458200" cy="523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 descr="naac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41288"/>
            <a:ext cx="6553200" cy="64246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279525" y="156845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3600" b="0">
              <a:solidFill>
                <a:schemeClr val="bg1"/>
              </a:solidFill>
            </a:endParaRP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457200" y="1447800"/>
            <a:ext cx="77724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Alcohol abuse causes problems for </a:t>
            </a:r>
            <a:r>
              <a:rPr lang="en-US" sz="3600" dirty="0" err="1">
                <a:solidFill>
                  <a:schemeClr val="bg1"/>
                </a:solidFill>
              </a:rPr>
              <a:t>manyAmerican</a:t>
            </a:r>
            <a:r>
              <a:rPr lang="en-US" sz="3600" dirty="0">
                <a:solidFill>
                  <a:schemeClr val="bg1"/>
                </a:solidFill>
              </a:rPr>
              <a:t> families. Women started the </a:t>
            </a:r>
            <a:r>
              <a:rPr lang="en-US" sz="3600" dirty="0" err="1">
                <a:solidFill>
                  <a:schemeClr val="bg1"/>
                </a:solidFill>
              </a:rPr>
              <a:t>Temerance</a:t>
            </a:r>
            <a:r>
              <a:rPr lang="en-US" sz="3600" dirty="0">
                <a:solidFill>
                  <a:schemeClr val="bg1"/>
                </a:solidFill>
              </a:rPr>
              <a:t> Movement to rid Americans of the Alcohol Vice</a:t>
            </a:r>
            <a:r>
              <a:rPr lang="en-US" sz="3600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-It is headed by Carrie Nation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 descr="Carrie%20N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533400"/>
            <a:ext cx="4881563" cy="6324600"/>
          </a:xfrm>
          <a:prstGeom prst="rect">
            <a:avLst/>
          </a:prstGeom>
          <a:noFill/>
        </p:spPr>
      </p:pic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365125" y="425450"/>
            <a:ext cx="285115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solidFill>
                  <a:schemeClr val="bg1"/>
                </a:solidFill>
              </a:rPr>
              <a:t>Carrie </a:t>
            </a:r>
          </a:p>
          <a:p>
            <a:r>
              <a:rPr lang="en-US" sz="3600">
                <a:solidFill>
                  <a:schemeClr val="bg1"/>
                </a:solidFill>
              </a:rPr>
              <a:t>Nation </a:t>
            </a:r>
          </a:p>
          <a:p>
            <a:r>
              <a:rPr lang="en-US" sz="3600">
                <a:solidFill>
                  <a:schemeClr val="bg1"/>
                </a:solidFill>
              </a:rPr>
              <a:t>leads </a:t>
            </a:r>
          </a:p>
          <a:p>
            <a:r>
              <a:rPr lang="en-US" sz="3600">
                <a:solidFill>
                  <a:schemeClr val="bg1"/>
                </a:solidFill>
              </a:rPr>
              <a:t>A </a:t>
            </a:r>
          </a:p>
          <a:p>
            <a:r>
              <a:rPr lang="en-US" sz="3600">
                <a:solidFill>
                  <a:schemeClr val="bg1"/>
                </a:solidFill>
              </a:rPr>
              <a:t>“Temperance</a:t>
            </a:r>
          </a:p>
          <a:p>
            <a:r>
              <a:rPr lang="en-US" sz="3600">
                <a:solidFill>
                  <a:schemeClr val="bg1"/>
                </a:solidFill>
              </a:rPr>
              <a:t>Movement.”</a:t>
            </a:r>
          </a:p>
          <a:p>
            <a:endParaRPr lang="en-US" sz="36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 descr="nation"/>
          <p:cNvPicPr>
            <a:picLocks noChangeAspect="1" noChangeArrowheads="1"/>
          </p:cNvPicPr>
          <p:nvPr/>
        </p:nvPicPr>
        <p:blipFill>
          <a:blip r:embed="rId2" cstate="print"/>
          <a:srcRect b="17523"/>
          <a:stretch>
            <a:fillRect/>
          </a:stretch>
        </p:blipFill>
        <p:spPr bwMode="auto">
          <a:xfrm>
            <a:off x="0" y="-41275"/>
            <a:ext cx="9144000" cy="69262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 descr="ax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914400"/>
            <a:ext cx="9067800" cy="47291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1737</TotalTime>
  <Words>641</Words>
  <Application>Microsoft Macintosh PowerPoint</Application>
  <PresentationFormat>On-screen Show (4:3)</PresentationFormat>
  <Paragraphs>122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Arial</vt:lpstr>
      <vt:lpstr>Times New Roman</vt:lpstr>
      <vt:lpstr>Default Design</vt:lpstr>
      <vt:lpstr>PowerPoint Presentation</vt:lpstr>
      <vt:lpstr>``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Warren G Harding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LEUSD</Company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Ghost</dc:creator>
  <cp:lastModifiedBy>Microsoft Office User</cp:lastModifiedBy>
  <cp:revision>48</cp:revision>
  <dcterms:created xsi:type="dcterms:W3CDTF">2001-11-01T16:14:59Z</dcterms:created>
  <dcterms:modified xsi:type="dcterms:W3CDTF">2017-12-05T17:25:47Z</dcterms:modified>
</cp:coreProperties>
</file>